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1" r:id="rId24"/>
    <p:sldId id="315" r:id="rId25"/>
    <p:sldId id="316" r:id="rId26"/>
    <p:sldId id="317" r:id="rId27"/>
    <p:sldId id="318" r:id="rId28"/>
    <p:sldId id="319" r:id="rId29"/>
    <p:sldId id="323" r:id="rId30"/>
    <p:sldId id="324" r:id="rId31"/>
    <p:sldId id="325" r:id="rId32"/>
    <p:sldId id="326" r:id="rId33"/>
    <p:sldId id="327" r:id="rId34"/>
    <p:sldId id="328" r:id="rId35"/>
    <p:sldId id="329" r:id="rId36"/>
    <p:sldId id="330" r:id="rId37"/>
    <p:sldId id="331" r:id="rId38"/>
    <p:sldId id="332" r:id="rId39"/>
    <p:sldId id="333" r:id="rId40"/>
    <p:sldId id="334" r:id="rId4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516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19.02.2025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20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 Kavramı ve Halkla İlişkilerin Önemi</a:t>
            </a:r>
          </a:p>
          <a:p>
            <a:pPr marL="0" indent="457200" algn="just">
              <a:lnSpc>
                <a:spcPct val="200000"/>
              </a:lnSpc>
              <a:buNone/>
            </a:pP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Örgüt, belirli hedefleri gerçekleştirmek amacıyla insanları, kaynakları ve teknolojiyi bir araya getiren bir yapıdır.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örgütün başarılı olabilmesi için,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 ve dış paydaşlarla etkili bir iletişim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kurması gerekir. İşte bu noktada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devreye girer. Halkla ilişkiler,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örgütün paydaşlarıyla sağlıklı bir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kurmasını, güvenilir bir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oluşturmasını ve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anlarında etkin bir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izlemesini sağlar.</a:t>
            </a:r>
          </a:p>
          <a:p>
            <a:pPr marL="0" indent="457200">
              <a:lnSpc>
                <a:spcPct val="20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84988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İlişkilerin Temel İşlevleri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örgütün hedef kitlesiyle etkileşimini güçlendiren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önemli bir araçtır. Bu birimin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 işlevleri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şunlardır:</a:t>
            </a:r>
          </a:p>
          <a:p>
            <a:pPr indent="228600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Örgütün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 ile açık ve şeffaf bir iletişim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kurmasını sağlamak</a:t>
            </a:r>
          </a:p>
          <a:p>
            <a:pPr indent="228600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imajı güçlendirmek ve sürdürülebilir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hale getirmek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3" y="3709174"/>
            <a:ext cx="3055938" cy="2482075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113" y="3745608"/>
            <a:ext cx="3748087" cy="244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60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indent="228600">
              <a:lnSpc>
                <a:spcPct val="150000"/>
              </a:lnSpc>
            </a:pPr>
            <a:endParaRPr lang="tr-TR" b="1" dirty="0" smtClean="0"/>
          </a:p>
          <a:p>
            <a:pPr indent="228600">
              <a:lnSpc>
                <a:spcPct val="150000"/>
              </a:lnSpc>
            </a:pPr>
            <a:endParaRPr lang="tr-TR" b="1" dirty="0"/>
          </a:p>
          <a:p>
            <a:pPr indent="228600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Hedef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kitleye yönelik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bilgilendirici ve etkili mesajlar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oluşturmak</a:t>
            </a:r>
          </a:p>
          <a:p>
            <a:pPr indent="228600" algn="just">
              <a:lnSpc>
                <a:spcPct val="150000"/>
              </a:lnSpc>
            </a:pP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anlarında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kurumun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itibarını koruyacak stratejiler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geliştirmek</a:t>
            </a:r>
          </a:p>
          <a:p>
            <a:pPr indent="228600" algn="just">
              <a:lnSpc>
                <a:spcPct val="150000"/>
              </a:lnSpc>
            </a:pP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Çalışanların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bu sürece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dâhil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olmasını sağlayarak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bağlılığı artırmak</a:t>
            </a:r>
            <a:endParaRPr lang="tr-TR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50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Biriminin Görevleri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birimi, örgütün hem iç hem de dış paydaşlarıyla ilişkisini yöneten önemli bir yapıdır. Başlıca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görevleri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şunlardır: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Basın ve medya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ilişkileri yönetmek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kimlik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oluşturmak ve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tanıtmak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Sponsorluk, fuar ve etkinlik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organizasyonlarını planlamak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292824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b="1" dirty="0" smtClean="0">
              <a:solidFill>
                <a:srgbClr val="FFFF00"/>
              </a:solidFill>
            </a:endParaRPr>
          </a:p>
          <a:p>
            <a:pPr marL="0" indent="457200">
              <a:lnSpc>
                <a:spcPct val="150000"/>
              </a:lnSpc>
              <a:buNone/>
            </a:pPr>
            <a:endParaRPr lang="tr-TR" b="1" dirty="0">
              <a:solidFill>
                <a:srgbClr val="FFFF00"/>
              </a:solidFill>
            </a:endParaRPr>
          </a:p>
          <a:p>
            <a:pPr indent="228600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Kamuoyu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araştırmaları yaparak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halkın beklentilerini analiz </a:t>
            </a: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etmek</a:t>
            </a:r>
          </a:p>
          <a:p>
            <a:pPr indent="228600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Kurum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içi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bilgilendirme ve eğitim materyalleri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hazırlamak</a:t>
            </a:r>
          </a:p>
          <a:p>
            <a:pPr indent="228600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Kriz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yönetimi ve olumsuz durumları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avantaja çevirecek stratejiler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geliştirmek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813" y="3833920"/>
            <a:ext cx="2935288" cy="2727217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0" y="3833920"/>
            <a:ext cx="2934160" cy="272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74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İlişkiler Biriminin Örgüt İçindeki Yeri ve Statüsü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birimi, örgütlerde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statülerde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 alabilir. Kamu kurumlarında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"Basın ve Halkla İlişkiler Dairesi" veya "Enformasyon ve Tanıtım Birimi"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gibi adlarla faaliyet gösterirken, özel sektörde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üst yönetime bağlı olarak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çalışır. Kurumun politika ve stratejilerine yön vererek,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 kararlarına katkıda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bulunur.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994616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endParaRPr lang="tr-TR" b="1" dirty="0" smtClean="0"/>
          </a:p>
          <a:p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İLİŞKİLERİN ÖRGÜTSEL YAPISI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örgüt, halkla ilişkiler çalışmalarını </a:t>
            </a:r>
            <a:r>
              <a:rPr lang="tr-TR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bünyesinde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oluşturabilir ya da profesyonel </a:t>
            </a:r>
            <a:r>
              <a:rPr lang="tr-TR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ajanslarıyla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çalışarak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süreci yönetebilir.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88132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İçinde Halkla İlişkiler Yapılanması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Örgüt içindeki halkla ilişkiler birimi farklı şekillerde yapılandırılabilir. Kurum içinde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görevini yerine getiren bir </a:t>
            </a:r>
            <a:r>
              <a:rPr lang="tr-TR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oluşturulabilir veya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deneyimli </a:t>
            </a:r>
            <a:r>
              <a:rPr lang="tr-TR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kişi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sorumluluğu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üstlenebilir. Alternatif olarak,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yönetim kademelerinden temsilcilerin bulunduğu bir halkla ilişkiler </a:t>
            </a:r>
            <a:r>
              <a:rPr lang="tr-TR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oluşturulabilir. Bir diğer seçenek ise, kurumun halkla ilişkiler faaliyetlerini dışarıdan bir </a:t>
            </a:r>
            <a:r>
              <a:rPr lang="tr-TR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ajansa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devretmesidir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06528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İçi Halkla İlişkiler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Örgüt içi halkla ilişkiler,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içindeki </a:t>
            </a:r>
            <a:r>
              <a:rPr lang="tr-TR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çalışanlarla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sağlıklı bir iletişim kurmayı, iş birliği ve uyumu artırmayı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amaçlar.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 ile yöneticiler arasında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güvene dayalı bir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oluşturmak, iş yerinde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huzur ve verimliliği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artırır.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811551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endParaRPr lang="tr-TR" b="1" dirty="0" smtClean="0"/>
          </a:p>
          <a:p>
            <a:pPr marL="0" indent="457200" algn="just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Örgüt </a:t>
            </a:r>
            <a:r>
              <a:rPr lang="tr-TR" b="1" dirty="0">
                <a:solidFill>
                  <a:srgbClr val="FFFF00"/>
                </a:solidFill>
              </a:rPr>
              <a:t>İçi Halkla İlişkilerin Avantajları</a:t>
            </a:r>
          </a:p>
          <a:p>
            <a:pPr indent="228600" algn="just">
              <a:lnSpc>
                <a:spcPct val="150000"/>
              </a:lnSpc>
            </a:pPr>
            <a:r>
              <a:rPr lang="tr-TR" dirty="0"/>
              <a:t>Çalışanlar arasındaki </a:t>
            </a:r>
            <a:r>
              <a:rPr lang="tr-TR" dirty="0">
                <a:solidFill>
                  <a:schemeClr val="accent6"/>
                </a:solidFill>
              </a:rPr>
              <a:t>çatışmaları</a:t>
            </a:r>
            <a:r>
              <a:rPr lang="tr-TR" dirty="0"/>
              <a:t> </a:t>
            </a:r>
            <a:r>
              <a:rPr lang="tr-TR" dirty="0">
                <a:solidFill>
                  <a:schemeClr val="accent6"/>
                </a:solidFill>
              </a:rPr>
              <a:t>en aza </a:t>
            </a:r>
            <a:r>
              <a:rPr lang="tr-TR" dirty="0"/>
              <a:t>indirir.</a:t>
            </a:r>
          </a:p>
          <a:p>
            <a:pPr indent="228600" algn="just">
              <a:lnSpc>
                <a:spcPct val="150000"/>
              </a:lnSpc>
            </a:pPr>
            <a:r>
              <a:rPr lang="tr-TR" dirty="0"/>
              <a:t>Çalışanların kuruma duyduğu </a:t>
            </a:r>
            <a:r>
              <a:rPr lang="tr-TR" dirty="0">
                <a:solidFill>
                  <a:schemeClr val="accent6"/>
                </a:solidFill>
              </a:rPr>
              <a:t>gururu</a:t>
            </a:r>
            <a:r>
              <a:rPr lang="tr-TR" dirty="0"/>
              <a:t> artırır.</a:t>
            </a:r>
          </a:p>
          <a:p>
            <a:pPr indent="228600" algn="just">
              <a:lnSpc>
                <a:spcPct val="150000"/>
              </a:lnSpc>
            </a:pPr>
            <a:r>
              <a:rPr lang="tr-TR" dirty="0"/>
              <a:t>İş yerinde </a:t>
            </a:r>
            <a:r>
              <a:rPr lang="tr-TR" dirty="0">
                <a:solidFill>
                  <a:schemeClr val="accent6"/>
                </a:solidFill>
              </a:rPr>
              <a:t>birlik ve dayanışma duygusu </a:t>
            </a:r>
            <a:r>
              <a:rPr lang="tr-TR" dirty="0"/>
              <a:t>oluşturur.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307801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b="1" dirty="0" smtClean="0">
              <a:solidFill>
                <a:srgbClr val="FFFF00"/>
              </a:solidFill>
            </a:endParaRPr>
          </a:p>
          <a:p>
            <a:pPr marL="0" indent="457200">
              <a:lnSpc>
                <a:spcPct val="150000"/>
              </a:lnSpc>
              <a:buNone/>
            </a:pPr>
            <a:endParaRPr lang="tr-TR" b="1" dirty="0">
              <a:solidFill>
                <a:srgbClr val="FFFF00"/>
              </a:solidFill>
            </a:endParaRPr>
          </a:p>
          <a:p>
            <a:pPr indent="228600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Kurumun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imajını olumlu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yönde etkiler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>
              <a:lnSpc>
                <a:spcPct val="150000"/>
              </a:lnSpc>
            </a:pP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Çalışanların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 arkadaşlarıyla sağlıklı ilişkiler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kurmasını sağlar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Çalışanların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örgüte olan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bağlılığını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artırır.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793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Örgüt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İçi Halkla İlişkilerin Amaçları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Kurumun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 politikalarını ve uygulamalarını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çalışanlara tanıtmak.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Çalışanların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değerleri benimsemesini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sağlamak.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Kurum içindeki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 süreçleriyle ilgili bilgilendirme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yapmak.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619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b="1" dirty="0" smtClean="0">
              <a:solidFill>
                <a:srgbClr val="FFFF00"/>
              </a:solidFill>
            </a:endParaRPr>
          </a:p>
          <a:p>
            <a:pPr marL="0" indent="457200">
              <a:lnSpc>
                <a:spcPct val="150000"/>
              </a:lnSpc>
              <a:buNone/>
            </a:pPr>
            <a:endParaRPr lang="tr-TR" b="1" dirty="0">
              <a:solidFill>
                <a:srgbClr val="FFFF00"/>
              </a:solidFill>
            </a:endParaRPr>
          </a:p>
          <a:p>
            <a:pPr indent="228600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Çalışanların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eğitilmesini ve mesleki gelişimlerinin desteklenmesini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sağlamak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Örgütün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stratejilerinin çalışanlar tarafından benimsenmesini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teşvik etmek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Çalışanların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motivasyonunu ve iş tatminini artırarak verimliliği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yükseltmek</a:t>
            </a:r>
            <a:r>
              <a:rPr lang="tr-TR" b="1" dirty="0">
                <a:solidFill>
                  <a:srgbClr val="FFFF00"/>
                </a:solidFill>
              </a:rPr>
              <a:t>.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886623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İçi Halkla İlişkilerin Dezavantajları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birimi ile diğer bölümler arasında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fazla iç içe geçme durumu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yaşanabilir.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çalışanlarının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uzmanlık alanlarının dışında kalan konularda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yetersiz kalma riski vardır.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567589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Dışı Halkla İlişkiler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Örgüt dışı halkla ilişkiler,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dış paydaşlarıyla etkili bir iletişim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kurmasını sağlar. Bir örgüt,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müşterileriyle değil; kamu kuruluşları, medya, yargı organları ve iş ortaklarıyla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güçlü ilişkiler kurmak zorundadır. Dış halkla ilişkiler, örgütün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kamuoyundaki imajını güçlendirirken, aynı zamanda toplumla olan bağlarını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pekiştirir.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63" y="3828270"/>
            <a:ext cx="2878138" cy="271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430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Örgüt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Dışı Halkla İlişkilerin Yararları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Kurumun kararlarını daha sağlıklı hale getirmek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hedef kitleden bilgi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almak.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taleplerini dikkate alarak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eksiklikleri gidermek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Kamuoyunu bilgilendirerek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örgütün faaliyetlerini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anlatmak.</a:t>
            </a:r>
          </a:p>
          <a:p>
            <a:pPr indent="457200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Örgüt hakkında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olumlu bir imaj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oluşturmak.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161054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b="1" dirty="0" smtClean="0">
              <a:solidFill>
                <a:srgbClr val="FFFF00"/>
              </a:solidFill>
            </a:endParaRPr>
          </a:p>
          <a:p>
            <a:pPr marL="0" indent="457200">
              <a:lnSpc>
                <a:spcPct val="150000"/>
              </a:lnSpc>
              <a:buNone/>
            </a:pPr>
            <a:endParaRPr lang="tr-TR" b="1" dirty="0">
              <a:solidFill>
                <a:srgbClr val="FFFF00"/>
              </a:solidFill>
            </a:endParaRPr>
          </a:p>
          <a:p>
            <a:pPr indent="228600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Kurum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hedef kitlesi arasında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 ilişkisi kurmak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>
              <a:lnSpc>
                <a:spcPct val="150000"/>
              </a:lnSpc>
            </a:pP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Kanun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kurallara uyumu sağlamak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için kamuoyunu bilgilendirmek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>
              <a:lnSpc>
                <a:spcPct val="150000"/>
              </a:lnSpc>
            </a:pP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bilincini artırmak.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494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İLİŞKİLERDE ÖRGÜTLENME BİÇİMLERİ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ilişkiler, bir örgütün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sesi hem de kulağıdır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nedenle, halkla ilişkiler birimi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tepe yönetimine bağlı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olmalıdır.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uzmanları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işletme ile ilgili gelişmeleri yakından takip ederek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hedef kitlesiyle sağlıklı bir iletişim kurmasını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sağlar. Aynı zamanda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anlarında, doğru politikalar geliştirerek olumsuz durumları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yönetir. Halkla ilişkilerin örgütlenmesi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şekillerde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olabilir ve her kurum,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ihtiyaçlarına uygun bir model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benimseyebilir.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478957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endParaRPr lang="tr-TR" b="1" dirty="0" smtClean="0"/>
          </a:p>
          <a:p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Fonksiyonel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Örgütlenme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Fonksiyonel örgütlenme modelinde,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birimi diğer departmanlarla eşit yetki ve sorumluluğa sahiptir.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Ancak,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modelde halkla ilişkiler biriminin diğer bölümlerle doğrudan bir bağ kuramaması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oluşturabilir. Örneğin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üretim biriminde yaşanan bir sorun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nedeniyle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 ekibi yanlış bilgi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alabilir ve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yanlış bir iletişim stratejisi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geliştirebilir. Bu tür aksaklıkların önüne geçebilmek için halkla ilişkiler biriminin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 içinde aktif olarak temsil edilmesi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gerekir.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388863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Hat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Örgütlenme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modelde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bölümü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tepe </a:t>
            </a: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yönetimine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bağlıdır. Böylece, halkla ilişkiler ekibi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işletmedeki gelişmeler hakkında hızlı ve doğru bilgi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edinebilir. Aynı zamanda,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departmanlardan bilgi talep etme yetkisine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sahip olur. Halkla ilişkiler birimi,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ve tanıtım faaliyetlerinden de sorumlu olduğu için, bu modelde verimli bir işleyiş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sağlanabilir.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389667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Proje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Tipi Örgütlenme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 tipi örgütlenme,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zaman dilimi içinde gerçekleştirilen çalışmalar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için uygundur. Bu modelde,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uzman ekipler oluşturulur ve belirlenen projeler kapsamında faaliyet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gösterilir. Üst yönetim tüm projelerle birebir ilgilenemeyeceği için,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 yöneticileri atanır ve halkla ilişkiler çalışmaları bu yöneticiler aracılığıyla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yürütülür.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039002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b="1" dirty="0" smtClean="0">
              <a:solidFill>
                <a:srgbClr val="FFFF00"/>
              </a:solidFill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Tipi Örgütlenme Çeşitleri</a:t>
            </a:r>
          </a:p>
          <a:p>
            <a:pPr marL="457200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Kurmay Proje Örgütleri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 yöneticileri üst yönetime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danışmanlık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yapar, ancak nihai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karar alma yetkisi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tepe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yönetimdedir.</a:t>
            </a:r>
          </a:p>
          <a:p>
            <a:pPr marL="457200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Arı Proje Örgütleri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Tüm kararlar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 yöneticileri tarafından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alınır ve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uygulamalar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bağımsız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şekilde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yürütülür.</a:t>
            </a:r>
          </a:p>
          <a:p>
            <a:pPr marL="457200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Matriks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Örgütler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fonksiyonel hem de proje bazlı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yapı oluşturulur.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ölçekli işletmelerde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yaygın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olarak tercih edilir.</a:t>
            </a:r>
          </a:p>
        </p:txBody>
      </p:sp>
    </p:spTree>
    <p:extLst>
      <p:ext uri="{BB962C8B-B14F-4D97-AF65-F5344CB8AC3E}">
        <p14:creationId xmlns:p14="http://schemas.microsoft.com/office/powerpoint/2010/main" val="4262548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err="1" smtClean="0">
                <a:solidFill>
                  <a:srgbClr val="FFFF00"/>
                </a:solidFill>
              </a:rPr>
              <a:t>Matriks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tr-TR" b="1" dirty="0">
                <a:solidFill>
                  <a:srgbClr val="FFFF00"/>
                </a:solidFill>
              </a:rPr>
              <a:t>Örgütlenmenin Riskleri</a:t>
            </a:r>
          </a:p>
          <a:p>
            <a:pPr indent="457200">
              <a:lnSpc>
                <a:spcPct val="150000"/>
              </a:lnSpc>
            </a:pPr>
            <a:r>
              <a:rPr lang="tr-TR" dirty="0"/>
              <a:t>Çalışanlar, aynı anda </a:t>
            </a:r>
            <a:r>
              <a:rPr lang="tr-TR" dirty="0">
                <a:solidFill>
                  <a:schemeClr val="accent6"/>
                </a:solidFill>
              </a:rPr>
              <a:t>iki farklı yöneticiye bağlı olmayı </a:t>
            </a:r>
            <a:r>
              <a:rPr lang="tr-TR" dirty="0">
                <a:solidFill>
                  <a:schemeClr val="accent3"/>
                </a:solidFill>
              </a:rPr>
              <a:t>zorlayıcı</a:t>
            </a:r>
            <a:r>
              <a:rPr lang="tr-TR" dirty="0">
                <a:solidFill>
                  <a:schemeClr val="accent6"/>
                </a:solidFill>
              </a:rPr>
              <a:t> </a:t>
            </a:r>
            <a:r>
              <a:rPr lang="tr-TR" dirty="0"/>
              <a:t>bulabilir.</a:t>
            </a:r>
          </a:p>
          <a:p>
            <a:pPr indent="457200">
              <a:lnSpc>
                <a:spcPct val="150000"/>
              </a:lnSpc>
            </a:pPr>
            <a:r>
              <a:rPr lang="tr-TR" dirty="0"/>
              <a:t>Proje sona erdiğinde, </a:t>
            </a:r>
            <a:r>
              <a:rPr lang="tr-TR" dirty="0">
                <a:solidFill>
                  <a:schemeClr val="accent6"/>
                </a:solidFill>
              </a:rPr>
              <a:t>çalışanların örgüt içindeki </a:t>
            </a:r>
            <a:r>
              <a:rPr lang="tr-TR" dirty="0">
                <a:solidFill>
                  <a:schemeClr val="accent3"/>
                </a:solidFill>
              </a:rPr>
              <a:t>konumlarının belirsizleşmesi </a:t>
            </a:r>
            <a:r>
              <a:rPr lang="tr-TR" dirty="0"/>
              <a:t>riski doğabilir.</a:t>
            </a:r>
          </a:p>
          <a:p>
            <a:pPr indent="457200">
              <a:lnSpc>
                <a:spcPct val="150000"/>
              </a:lnSpc>
            </a:pPr>
            <a:r>
              <a:rPr lang="tr-TR" dirty="0"/>
              <a:t>Yöneticiler, </a:t>
            </a:r>
            <a:r>
              <a:rPr lang="tr-TR" dirty="0">
                <a:solidFill>
                  <a:schemeClr val="accent6"/>
                </a:solidFill>
              </a:rPr>
              <a:t>çalışanların performansını değerlendirmekte </a:t>
            </a:r>
            <a:r>
              <a:rPr lang="tr-TR" dirty="0" err="1">
                <a:solidFill>
                  <a:schemeClr val="accent3"/>
                </a:solidFill>
              </a:rPr>
              <a:t>subjektif</a:t>
            </a:r>
            <a:r>
              <a:rPr lang="tr-TR" dirty="0">
                <a:solidFill>
                  <a:schemeClr val="accent6"/>
                </a:solidFill>
              </a:rPr>
              <a:t> </a:t>
            </a:r>
            <a:r>
              <a:rPr lang="tr-TR" dirty="0"/>
              <a:t>davranabilir.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617577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Halkla </a:t>
            </a:r>
            <a:r>
              <a:rPr lang="tr-TR" b="1" dirty="0">
                <a:solidFill>
                  <a:srgbClr val="FFFF00"/>
                </a:solidFill>
              </a:rPr>
              <a:t>İlişkilerin Örgütler Açısından Önemi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/>
              <a:t>Halkla ilişkiler, </a:t>
            </a:r>
            <a:r>
              <a:rPr lang="tr-TR" dirty="0">
                <a:solidFill>
                  <a:schemeClr val="accent6"/>
                </a:solidFill>
              </a:rPr>
              <a:t>bir örgütün </a:t>
            </a:r>
            <a:r>
              <a:rPr lang="tr-TR" dirty="0">
                <a:solidFill>
                  <a:schemeClr val="accent3"/>
                </a:solidFill>
              </a:rPr>
              <a:t>hem iç hem de dış paydaşlarıyla </a:t>
            </a:r>
            <a:r>
              <a:rPr lang="tr-TR" dirty="0">
                <a:solidFill>
                  <a:schemeClr val="accent6"/>
                </a:solidFill>
              </a:rPr>
              <a:t>olan ilişkilerini düzenleyen kritik</a:t>
            </a:r>
            <a:r>
              <a:rPr lang="tr-TR" dirty="0"/>
              <a:t> bir fonksiyondur. </a:t>
            </a:r>
            <a:r>
              <a:rPr lang="tr-TR" dirty="0">
                <a:solidFill>
                  <a:schemeClr val="accent3"/>
                </a:solidFill>
              </a:rPr>
              <a:t>Kurumun başarısı</a:t>
            </a:r>
            <a:r>
              <a:rPr lang="tr-TR" dirty="0">
                <a:solidFill>
                  <a:schemeClr val="accent6"/>
                </a:solidFill>
              </a:rPr>
              <a:t>, paydaşlarıyla kurduğu güvene dayalı ilişkilere </a:t>
            </a:r>
            <a:r>
              <a:rPr lang="tr-TR" dirty="0"/>
              <a:t>bağlıdır. </a:t>
            </a:r>
            <a:r>
              <a:rPr lang="tr-TR" dirty="0">
                <a:solidFill>
                  <a:schemeClr val="accent6"/>
                </a:solidFill>
              </a:rPr>
              <a:t>Halkla ilişkilerin örgütlerdeki önemi </a:t>
            </a:r>
            <a:r>
              <a:rPr lang="tr-TR" dirty="0"/>
              <a:t>şu şekilde sıralanabilir: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688670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Halkla İlişkiler, Örgütsel Bir Uygulamadır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ilişkiler, bireysel değil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bir faaliyettir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Örgütlerin hedeflerine ulaşabilmesi için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planlı ve stratejik bir halkla ilişkiler yönetimi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gereklidir.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227533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Halkla İlişkiler, Hedef Kitleye Yönelik Bir Faaliyettir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örgütün başarısı,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kamuoyunun desteğini kazanmasına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bağlıdır. Halkla ilişkiler birimi,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kurum içindeki çalışanlara hem de dış paydaşlara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yönelik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stratejileri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geliştirir.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937789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Halkla İlişkiler, İki Yönlü İletişim Sağlar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Etkili halkla ilişkiler yönetimi, yalnızca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aktarmakla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kalmaz, aynı zamanda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geri bildirimlerini de dikkate alarak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karşılıklı bir iletişim süreci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oluşturur. Bu süreçte,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anlayış, iş birliği ve güven ön planda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tutulmalıdır.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446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Halkla İlişkiler, Yönetim Fonksiyonlarının Bir Parçasıdır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ilişkiler, sadece tanıtım ve bilgilendirme faaliyeti değildir. Aynı zamanda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yönetimi, marka yönetimi ve stratejik karar alma süreçlerinde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önemli bir rol oynar.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Yöneticiler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halkla ilişkiler biriminden gelen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verileri dikkate alarak işletmenin stratejik yönünü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belirler.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391640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İLİŞKİLER UZMANININ NİTELİKLERİ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uzmanları,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işletmelerin stratejik karar alma süreçlerinde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önemli bir role sahiptir.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 kurullarıyla yakın çalışarak,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alınan kararların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 üzerindeki etkilerini analiz eder ve buna uygun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stratejileri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geliştirirler. Etkili bir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uzmanı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içindeki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iletişimi yönetirken aynı zamanda kurumun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 dünyayla ilişkilerini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düzenler.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254044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uzmanlarının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başarılı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olabilmesi için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 olması gereken bazı temel nitelikler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vardır:</a:t>
            </a:r>
          </a:p>
          <a:p>
            <a:pPr indent="228600" algn="just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 ve toplum psikolojisi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konusunda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sahibi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olmalıdır.</a:t>
            </a:r>
          </a:p>
          <a:p>
            <a:pPr indent="228600" algn="just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yazma, konuşma ve dinleme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becerilerine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sahip olmalıdır.</a:t>
            </a:r>
          </a:p>
          <a:p>
            <a:pPr indent="228600" algn="just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Basın ve yayın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süreçlerini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bilmeli,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ile etkili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kurabilmelidir.</a:t>
            </a:r>
          </a:p>
          <a:p>
            <a:pPr indent="228600" algn="just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Raporlama ve gazetecilik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alanında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yetkin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olmalıdır.</a:t>
            </a:r>
          </a:p>
          <a:p>
            <a:pPr marL="0" indent="228600" algn="just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732294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endParaRPr lang="tr-TR" b="1" dirty="0" smtClean="0"/>
          </a:p>
          <a:p>
            <a:pPr marL="0" indent="0">
              <a:buNone/>
            </a:pPr>
            <a:r>
              <a:rPr lang="tr-TR" b="1" dirty="0" smtClean="0">
                <a:solidFill>
                  <a:srgbClr val="FFFF00"/>
                </a:solidFill>
              </a:rPr>
              <a:t>      1. HAFTA Hİ II 1. SINIF TEST SORULARI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1</a:t>
            </a:r>
            <a:r>
              <a:rPr lang="tr-TR" b="1" dirty="0">
                <a:solidFill>
                  <a:srgbClr val="FFFF00"/>
                </a:solidFill>
              </a:rPr>
              <a:t>. Aşağıdakilerden hangisi halkla ilişkilerin temel işlevlerinden biri değildir?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dirty="0"/>
              <a:t> </a:t>
            </a:r>
            <a:r>
              <a:rPr lang="tr-TR" dirty="0" smtClean="0"/>
              <a:t>	A</a:t>
            </a:r>
            <a:r>
              <a:rPr lang="tr-TR" dirty="0"/>
              <a:t>) Kurumsal imajı güçlendirmek</a:t>
            </a:r>
            <a:br>
              <a:rPr lang="tr-TR" dirty="0"/>
            </a:br>
            <a:r>
              <a:rPr lang="tr-TR" dirty="0" smtClean="0"/>
              <a:t>   	B</a:t>
            </a:r>
            <a:r>
              <a:rPr lang="tr-TR" dirty="0"/>
              <a:t>) Çalışan bağlılığını artırmak</a:t>
            </a:r>
            <a:br>
              <a:rPr lang="tr-TR" dirty="0"/>
            </a:br>
            <a:r>
              <a:rPr lang="tr-TR" dirty="0" smtClean="0"/>
              <a:t>   </a:t>
            </a:r>
            <a:r>
              <a:rPr lang="tr-TR" dirty="0"/>
              <a:t>	</a:t>
            </a:r>
            <a:r>
              <a:rPr lang="tr-TR" dirty="0" smtClean="0"/>
              <a:t>C</a:t>
            </a:r>
            <a:r>
              <a:rPr lang="tr-TR" dirty="0"/>
              <a:t>) Üretim süreçlerini planlamak</a:t>
            </a:r>
            <a:br>
              <a:rPr lang="tr-TR" dirty="0"/>
            </a:br>
            <a:r>
              <a:rPr lang="tr-TR" dirty="0" smtClean="0"/>
              <a:t>   	D</a:t>
            </a:r>
            <a:r>
              <a:rPr lang="tr-TR" dirty="0"/>
              <a:t>) Hedef kitleye etkili mesajlar iletmek</a:t>
            </a:r>
            <a:br>
              <a:rPr lang="tr-TR" dirty="0"/>
            </a:br>
            <a:r>
              <a:rPr lang="tr-TR" dirty="0" smtClean="0"/>
              <a:t>   	E</a:t>
            </a:r>
            <a:r>
              <a:rPr lang="tr-TR" dirty="0"/>
              <a:t>) Kriz anlarında kurumu savunacak stratejiler geliştirmek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266858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2</a:t>
            </a:r>
            <a:r>
              <a:rPr lang="tr-TR" b="1" dirty="0">
                <a:solidFill>
                  <a:srgbClr val="FFFF00"/>
                </a:solidFill>
              </a:rPr>
              <a:t>. Halkla ilişkiler birimi, bir işletmede hangi bölümlerle doğrudan iş birliği içinde olmalıdır?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dirty="0" smtClean="0"/>
              <a:t>	A</a:t>
            </a:r>
            <a:r>
              <a:rPr lang="tr-TR" dirty="0"/>
              <a:t>) Sadece finans departmanı</a:t>
            </a:r>
            <a:br>
              <a:rPr lang="tr-TR" dirty="0"/>
            </a:br>
            <a:r>
              <a:rPr lang="tr-TR" dirty="0" smtClean="0"/>
              <a:t>	B</a:t>
            </a:r>
            <a:r>
              <a:rPr lang="tr-TR" dirty="0"/>
              <a:t>) Sadece üretim departmanı</a:t>
            </a:r>
            <a:br>
              <a:rPr lang="tr-TR" dirty="0"/>
            </a:br>
            <a:r>
              <a:rPr lang="tr-TR" dirty="0" smtClean="0"/>
              <a:t>	C</a:t>
            </a:r>
            <a:r>
              <a:rPr lang="tr-TR" dirty="0"/>
              <a:t>) Sadece insan kaynakları departmanı</a:t>
            </a:r>
            <a:br>
              <a:rPr lang="tr-TR" dirty="0"/>
            </a:br>
            <a:r>
              <a:rPr lang="tr-TR" dirty="0" smtClean="0"/>
              <a:t>	D</a:t>
            </a:r>
            <a:r>
              <a:rPr lang="tr-TR" dirty="0"/>
              <a:t>) Tüm departmanlarla koordinasyon içinde olmalıdır</a:t>
            </a:r>
            <a:br>
              <a:rPr lang="tr-TR" dirty="0"/>
            </a:br>
            <a:r>
              <a:rPr lang="tr-TR" dirty="0" smtClean="0"/>
              <a:t>	E</a:t>
            </a:r>
            <a:r>
              <a:rPr lang="tr-TR" dirty="0"/>
              <a:t>) Sadece yönetim kurulu ile çalışmalıdır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848887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endParaRPr lang="tr-TR" b="1" dirty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3</a:t>
            </a:r>
            <a:r>
              <a:rPr lang="tr-TR" b="1" dirty="0">
                <a:solidFill>
                  <a:srgbClr val="FFFF00"/>
                </a:solidFill>
              </a:rPr>
              <a:t>. Aşağıdakilerden hangisi halkla ilişkiler biriminin görevleri arasında yer almaz?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A</a:t>
            </a:r>
            <a:r>
              <a:rPr lang="tr-TR" dirty="0"/>
              <a:t>) Kamuoyu araştırmaları yapmak</a:t>
            </a:r>
            <a:br>
              <a:rPr lang="tr-TR" dirty="0"/>
            </a:br>
            <a:r>
              <a:rPr lang="tr-TR" dirty="0" smtClean="0"/>
              <a:t>	B</a:t>
            </a:r>
            <a:r>
              <a:rPr lang="tr-TR" dirty="0"/>
              <a:t>) Basın ve medya ilişkilerini yönetmek</a:t>
            </a:r>
            <a:br>
              <a:rPr lang="tr-TR" dirty="0"/>
            </a:br>
            <a:r>
              <a:rPr lang="tr-TR" dirty="0" smtClean="0"/>
              <a:t>	C</a:t>
            </a:r>
            <a:r>
              <a:rPr lang="tr-TR" dirty="0"/>
              <a:t>) Ürün geliştirme süreçlerine doğrudan müdahale etmek</a:t>
            </a:r>
            <a:br>
              <a:rPr lang="tr-TR" dirty="0"/>
            </a:br>
            <a:r>
              <a:rPr lang="tr-TR" dirty="0" smtClean="0"/>
              <a:t>	D</a:t>
            </a:r>
            <a:r>
              <a:rPr lang="tr-TR" dirty="0"/>
              <a:t>) Kurumsal kimlik oluşturmak</a:t>
            </a:r>
            <a:br>
              <a:rPr lang="tr-TR" dirty="0"/>
            </a:br>
            <a:r>
              <a:rPr lang="tr-TR" dirty="0" smtClean="0"/>
              <a:t>	E</a:t>
            </a:r>
            <a:r>
              <a:rPr lang="tr-TR" dirty="0"/>
              <a:t>) Sponsorluk ve etkinlik organizasyonlarını planlamak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749210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endParaRPr lang="tr-TR" b="1" dirty="0" smtClean="0"/>
          </a:p>
          <a:p>
            <a:endParaRPr lang="tr-TR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4</a:t>
            </a:r>
            <a:r>
              <a:rPr lang="tr-TR" b="1" dirty="0">
                <a:solidFill>
                  <a:srgbClr val="FFFF00"/>
                </a:solidFill>
              </a:rPr>
              <a:t>. Halkla ilişkilerde örgütlenme biçimlerinden biri olan "Hat Örgütlenme" modelinde halkla ilişkiler birimi hangi yönetim seviyesine bağlıdır?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A</a:t>
            </a:r>
            <a:r>
              <a:rPr lang="tr-TR" dirty="0"/>
              <a:t>) Üretim departmanına</a:t>
            </a:r>
            <a:br>
              <a:rPr lang="tr-TR" dirty="0"/>
            </a:br>
            <a:r>
              <a:rPr lang="tr-TR" dirty="0" smtClean="0"/>
              <a:t>	B</a:t>
            </a:r>
            <a:r>
              <a:rPr lang="tr-TR" dirty="0"/>
              <a:t>) İnsan kaynakları departmanına</a:t>
            </a:r>
            <a:br>
              <a:rPr lang="tr-TR" dirty="0"/>
            </a:br>
            <a:r>
              <a:rPr lang="tr-TR" dirty="0" smtClean="0"/>
              <a:t>	C</a:t>
            </a:r>
            <a:r>
              <a:rPr lang="tr-TR" dirty="0"/>
              <a:t>) Orta kademe yönetime</a:t>
            </a:r>
            <a:br>
              <a:rPr lang="tr-TR" dirty="0"/>
            </a:br>
            <a:r>
              <a:rPr lang="tr-TR" dirty="0" smtClean="0"/>
              <a:t>	D</a:t>
            </a:r>
            <a:r>
              <a:rPr lang="tr-TR" dirty="0"/>
              <a:t>) Doğrudan tepe yönetime</a:t>
            </a:r>
            <a:br>
              <a:rPr lang="tr-TR" dirty="0"/>
            </a:br>
            <a:r>
              <a:rPr lang="tr-TR" dirty="0" smtClean="0"/>
              <a:t>	E</a:t>
            </a:r>
            <a:r>
              <a:rPr lang="tr-TR" dirty="0"/>
              <a:t>) Bağımsız bir ajansa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981682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endParaRPr lang="tr-TR" b="1" dirty="0" smtClean="0"/>
          </a:p>
          <a:p>
            <a:endParaRPr lang="tr-TR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5</a:t>
            </a:r>
            <a:r>
              <a:rPr lang="tr-TR" b="1" dirty="0">
                <a:solidFill>
                  <a:srgbClr val="FFFF00"/>
                </a:solidFill>
              </a:rPr>
              <a:t>. Aşağıdaki hangi seçenek halkla ilişkiler uzmanının sahip olması gereken niteliklerden biri değildir?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A</a:t>
            </a:r>
            <a:r>
              <a:rPr lang="tr-TR" dirty="0"/>
              <a:t>) Etkili yazma, konuşma ve dinleme becerisine sahip olmak</a:t>
            </a:r>
            <a:br>
              <a:rPr lang="tr-TR" dirty="0"/>
            </a:br>
            <a:r>
              <a:rPr lang="tr-TR" dirty="0" smtClean="0"/>
              <a:t>	B</a:t>
            </a:r>
            <a:r>
              <a:rPr lang="tr-TR" dirty="0"/>
              <a:t>) Basın ve yayın süreçlerini bilmek</a:t>
            </a:r>
            <a:br>
              <a:rPr lang="tr-TR" dirty="0"/>
            </a:br>
            <a:r>
              <a:rPr lang="tr-TR" dirty="0" smtClean="0"/>
              <a:t>	C</a:t>
            </a:r>
            <a:r>
              <a:rPr lang="tr-TR" dirty="0"/>
              <a:t>) En az bir yabancı dil bilmek</a:t>
            </a:r>
            <a:br>
              <a:rPr lang="tr-TR" dirty="0"/>
            </a:br>
            <a:r>
              <a:rPr lang="tr-TR" dirty="0" smtClean="0"/>
              <a:t>	D</a:t>
            </a:r>
            <a:r>
              <a:rPr lang="tr-TR" dirty="0"/>
              <a:t>) Sadece finansal analiz yapabilmek</a:t>
            </a:r>
            <a:br>
              <a:rPr lang="tr-TR" dirty="0"/>
            </a:br>
            <a:r>
              <a:rPr lang="tr-TR" dirty="0" smtClean="0"/>
              <a:t>	E</a:t>
            </a:r>
            <a:r>
              <a:rPr lang="tr-TR" dirty="0"/>
              <a:t>) İnsan ve toplum psikolojisi konusunda bilgi sahibi olmak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2866383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endParaRPr lang="tr-TR" b="1" dirty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6</a:t>
            </a:r>
            <a:r>
              <a:rPr lang="tr-TR" b="1" dirty="0">
                <a:solidFill>
                  <a:srgbClr val="FFFF00"/>
                </a:solidFill>
              </a:rPr>
              <a:t>. Örgüt içi halkla ilişkilerin temel amacı aşağıdakilerden hangisidir?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A</a:t>
            </a:r>
            <a:r>
              <a:rPr lang="tr-TR" dirty="0"/>
              <a:t>) Yalnızca dış hedef kitleyle etkili iletişim kurmak</a:t>
            </a:r>
            <a:br>
              <a:rPr lang="tr-TR" dirty="0"/>
            </a:br>
            <a:r>
              <a:rPr lang="tr-TR" dirty="0" smtClean="0"/>
              <a:t>	B</a:t>
            </a:r>
            <a:r>
              <a:rPr lang="tr-TR" dirty="0"/>
              <a:t>) Çalışanlar arasında güven ve iş birliği oluşturmak</a:t>
            </a:r>
            <a:br>
              <a:rPr lang="tr-TR" dirty="0"/>
            </a:br>
            <a:r>
              <a:rPr lang="tr-TR" dirty="0" smtClean="0"/>
              <a:t>	C</a:t>
            </a:r>
            <a:r>
              <a:rPr lang="tr-TR" dirty="0"/>
              <a:t>) Reklam ve tanıtım süreçlerini yönetmek</a:t>
            </a:r>
            <a:br>
              <a:rPr lang="tr-TR" dirty="0"/>
            </a:br>
            <a:r>
              <a:rPr lang="tr-TR" dirty="0" smtClean="0"/>
              <a:t>	D</a:t>
            </a:r>
            <a:r>
              <a:rPr lang="tr-TR" dirty="0"/>
              <a:t>) Sadece kriz anlarında devreye girmek</a:t>
            </a:r>
            <a:br>
              <a:rPr lang="tr-TR" dirty="0"/>
            </a:br>
            <a:r>
              <a:rPr lang="tr-TR" dirty="0" smtClean="0"/>
              <a:t>	E</a:t>
            </a:r>
            <a:r>
              <a:rPr lang="tr-TR" dirty="0"/>
              <a:t>) Üretim maliyetlerini azaltmak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373693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endParaRPr lang="tr-TR" b="1" dirty="0" smtClean="0"/>
          </a:p>
          <a:p>
            <a:endParaRPr lang="tr-TR" b="1" dirty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7</a:t>
            </a:r>
            <a:r>
              <a:rPr lang="tr-TR" b="1" dirty="0">
                <a:solidFill>
                  <a:srgbClr val="FFFF00"/>
                </a:solidFill>
              </a:rPr>
              <a:t>. Aşağıdakilerden hangisi proje tipi örgütlenme modeli kapsamında yer almaz?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A</a:t>
            </a:r>
            <a:r>
              <a:rPr lang="tr-TR" dirty="0"/>
              <a:t>) Kurmay proje örgütleri</a:t>
            </a:r>
            <a:br>
              <a:rPr lang="tr-TR" dirty="0"/>
            </a:br>
            <a:r>
              <a:rPr lang="tr-TR" dirty="0" smtClean="0"/>
              <a:t>	B) </a:t>
            </a:r>
            <a:r>
              <a:rPr lang="tr-TR" dirty="0"/>
              <a:t>Arı proje örgütleri</a:t>
            </a:r>
            <a:br>
              <a:rPr lang="tr-TR" dirty="0"/>
            </a:br>
            <a:r>
              <a:rPr lang="tr-TR" dirty="0" smtClean="0"/>
              <a:t>	C</a:t>
            </a:r>
            <a:r>
              <a:rPr lang="tr-TR" dirty="0"/>
              <a:t>) Fonksiyonel proje örgütleri</a:t>
            </a:r>
            <a:br>
              <a:rPr lang="tr-TR" dirty="0"/>
            </a:br>
            <a:r>
              <a:rPr lang="tr-TR" dirty="0" smtClean="0"/>
              <a:t>	D</a:t>
            </a:r>
            <a:r>
              <a:rPr lang="tr-TR" dirty="0"/>
              <a:t>) </a:t>
            </a:r>
            <a:r>
              <a:rPr lang="tr-TR" dirty="0" err="1"/>
              <a:t>Matriks</a:t>
            </a:r>
            <a:r>
              <a:rPr lang="tr-TR" dirty="0"/>
              <a:t> örgütler</a:t>
            </a:r>
            <a:br>
              <a:rPr lang="tr-TR" dirty="0"/>
            </a:br>
            <a:r>
              <a:rPr lang="tr-TR" dirty="0" smtClean="0"/>
              <a:t>	E</a:t>
            </a:r>
            <a:r>
              <a:rPr lang="tr-TR" dirty="0"/>
              <a:t>) Tüm departmanların bağımsız çalıştığı yapı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1096301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endParaRPr lang="tr-TR" b="1" dirty="0" smtClean="0"/>
          </a:p>
          <a:p>
            <a:endParaRPr lang="tr-TR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8</a:t>
            </a:r>
            <a:r>
              <a:rPr lang="tr-TR" b="1" dirty="0">
                <a:solidFill>
                  <a:srgbClr val="FFFF00"/>
                </a:solidFill>
              </a:rPr>
              <a:t>. Halkla ilişkiler birimi neden stratejik yönetimin bir parçası olarak görülmektedir?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A</a:t>
            </a:r>
            <a:r>
              <a:rPr lang="tr-TR" dirty="0"/>
              <a:t>) Çünkü yalnızca basın ve medya ile çalışır</a:t>
            </a:r>
            <a:br>
              <a:rPr lang="tr-TR" dirty="0"/>
            </a:br>
            <a:r>
              <a:rPr lang="tr-TR" dirty="0" smtClean="0"/>
              <a:t>	B</a:t>
            </a:r>
            <a:r>
              <a:rPr lang="tr-TR" dirty="0"/>
              <a:t>) Kurumun marka değerini ve imajını yönetir</a:t>
            </a:r>
            <a:br>
              <a:rPr lang="tr-TR" dirty="0"/>
            </a:br>
            <a:r>
              <a:rPr lang="tr-TR" dirty="0" smtClean="0"/>
              <a:t>	C</a:t>
            </a:r>
            <a:r>
              <a:rPr lang="tr-TR" dirty="0"/>
              <a:t>) Sadece çalışanlara yönelik etkinlikler düzenler</a:t>
            </a:r>
            <a:br>
              <a:rPr lang="tr-TR" dirty="0"/>
            </a:br>
            <a:r>
              <a:rPr lang="tr-TR" dirty="0" smtClean="0"/>
              <a:t>	D</a:t>
            </a:r>
            <a:r>
              <a:rPr lang="tr-TR" dirty="0"/>
              <a:t>) Tedarik zincirini yönetmekle yükümlüdür</a:t>
            </a:r>
            <a:br>
              <a:rPr lang="tr-TR" dirty="0"/>
            </a:br>
            <a:r>
              <a:rPr lang="tr-TR" dirty="0" smtClean="0"/>
              <a:t>	E</a:t>
            </a:r>
            <a:r>
              <a:rPr lang="tr-TR" dirty="0"/>
              <a:t>) Üretim hatalarını denetlemekten sorumludur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5929012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9</a:t>
            </a:r>
            <a:r>
              <a:rPr lang="tr-TR" b="1" dirty="0">
                <a:solidFill>
                  <a:srgbClr val="FFFF00"/>
                </a:solidFill>
              </a:rPr>
              <a:t>. Örgüt dışı halkla ilişkiler uygulamalarının temel amacı nedir?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A</a:t>
            </a:r>
            <a:r>
              <a:rPr lang="tr-TR" dirty="0"/>
              <a:t>) Sadece müşterilere yönelik kampanyalar düzenlemek</a:t>
            </a:r>
            <a:br>
              <a:rPr lang="tr-TR" dirty="0"/>
            </a:br>
            <a:r>
              <a:rPr lang="tr-TR" dirty="0" smtClean="0"/>
              <a:t>	B</a:t>
            </a:r>
            <a:r>
              <a:rPr lang="tr-TR" dirty="0"/>
              <a:t>) Yalnızca medya kuruluşları ile iletişim sağlamak</a:t>
            </a:r>
            <a:br>
              <a:rPr lang="tr-TR" dirty="0"/>
            </a:br>
            <a:r>
              <a:rPr lang="tr-TR" dirty="0" smtClean="0"/>
              <a:t>	C</a:t>
            </a:r>
            <a:r>
              <a:rPr lang="tr-TR" dirty="0"/>
              <a:t>) Kurumun dış paydaşları ile güçlü ilişkiler kurmasını sağlamak</a:t>
            </a:r>
            <a:br>
              <a:rPr lang="tr-TR" dirty="0"/>
            </a:br>
            <a:r>
              <a:rPr lang="tr-TR" dirty="0" smtClean="0"/>
              <a:t>	D</a:t>
            </a:r>
            <a:r>
              <a:rPr lang="tr-TR" dirty="0"/>
              <a:t>) Sadece iç çalışanları bilgilendirmek</a:t>
            </a:r>
            <a:br>
              <a:rPr lang="tr-TR" dirty="0"/>
            </a:br>
            <a:r>
              <a:rPr lang="tr-TR" dirty="0" smtClean="0"/>
              <a:t>	E</a:t>
            </a:r>
            <a:r>
              <a:rPr lang="tr-TR" dirty="0"/>
              <a:t>) Ürün geliştirme süreçlerini yönetmek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422064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10</a:t>
            </a:r>
            <a:r>
              <a:rPr lang="tr-TR" b="1" dirty="0">
                <a:solidFill>
                  <a:srgbClr val="FFFF00"/>
                </a:solidFill>
              </a:rPr>
              <a:t>. Halkla ilişkilerde </a:t>
            </a:r>
            <a:r>
              <a:rPr lang="tr-TR" b="1" dirty="0" err="1">
                <a:solidFill>
                  <a:srgbClr val="FFFF00"/>
                </a:solidFill>
              </a:rPr>
              <a:t>matriks</a:t>
            </a:r>
            <a:r>
              <a:rPr lang="tr-TR" b="1" dirty="0">
                <a:solidFill>
                  <a:srgbClr val="FFFF00"/>
                </a:solidFill>
              </a:rPr>
              <a:t> örgütlenme modelinin en büyük riski nedir?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A</a:t>
            </a:r>
            <a:r>
              <a:rPr lang="tr-TR" dirty="0"/>
              <a:t>) Halkla ilişkiler biriminin diğer departmanlarla uyumsuz çalışması</a:t>
            </a:r>
            <a:br>
              <a:rPr lang="tr-TR" dirty="0"/>
            </a:br>
            <a:r>
              <a:rPr lang="tr-TR" dirty="0" smtClean="0"/>
              <a:t>	B</a:t>
            </a:r>
            <a:r>
              <a:rPr lang="tr-TR" dirty="0"/>
              <a:t>) Çalışanların aynı anda iki yöneticinin kontrolü altında olması</a:t>
            </a:r>
            <a:br>
              <a:rPr lang="tr-TR" dirty="0"/>
            </a:br>
            <a:r>
              <a:rPr lang="tr-TR" dirty="0" smtClean="0"/>
              <a:t>	C</a:t>
            </a:r>
            <a:r>
              <a:rPr lang="tr-TR" dirty="0"/>
              <a:t>) Medya ilişkilerinin tamamen ortadan kalkması</a:t>
            </a:r>
            <a:br>
              <a:rPr lang="tr-TR" dirty="0"/>
            </a:br>
            <a:r>
              <a:rPr lang="tr-TR" dirty="0" smtClean="0"/>
              <a:t>	D</a:t>
            </a:r>
            <a:r>
              <a:rPr lang="tr-TR" dirty="0"/>
              <a:t>) Kurum içi iletişim stratejilerinin önemini yitirmesi</a:t>
            </a:r>
            <a:br>
              <a:rPr lang="tr-TR" dirty="0"/>
            </a:br>
            <a:r>
              <a:rPr lang="tr-TR" dirty="0" smtClean="0"/>
              <a:t>	E</a:t>
            </a:r>
            <a:r>
              <a:rPr lang="tr-TR" dirty="0"/>
              <a:t>) Halkla ilişkiler departmanının bütçesinin artması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837622286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425</TotalTime>
  <Words>1317</Words>
  <Application>Microsoft Office PowerPoint</Application>
  <PresentationFormat>Geniş ekran</PresentationFormat>
  <Paragraphs>181</Paragraphs>
  <Slides>40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4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85</cp:revision>
  <dcterms:created xsi:type="dcterms:W3CDTF">2025-02-10T12:53:37Z</dcterms:created>
  <dcterms:modified xsi:type="dcterms:W3CDTF">2025-02-19T17:29:03Z</dcterms:modified>
</cp:coreProperties>
</file>